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FF"/>
    <a:srgbClr val="0033CC"/>
    <a:srgbClr val="00CCFF"/>
    <a:srgbClr val="0000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-42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 smtClean="0"/>
              <a:t>Kliknite da biste uredili stil podnaslova matrice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4602-5339-4F84-B407-2DDB16AC5165}" type="datetimeFigureOut">
              <a:rPr lang="hr-HR" smtClean="0"/>
              <a:pPr/>
              <a:t>24.8.2020.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9AAB9-247C-4B3E-AB51-714B3ABF38A7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529956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4602-5339-4F84-B407-2DDB16AC5165}" type="datetimeFigureOut">
              <a:rPr lang="hr-HR" smtClean="0"/>
              <a:pPr/>
              <a:t>24.8.2020.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9AAB9-247C-4B3E-AB51-714B3ABF38A7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949004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4602-5339-4F84-B407-2DDB16AC5165}" type="datetimeFigureOut">
              <a:rPr lang="hr-HR" smtClean="0"/>
              <a:pPr/>
              <a:t>24.8.2020.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9AAB9-247C-4B3E-AB51-714B3ABF38A7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204384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Uredite stil naslova matrice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4602-5339-4F84-B407-2DDB16AC5165}" type="datetimeFigureOut">
              <a:rPr lang="hr-HR" smtClean="0"/>
              <a:pPr/>
              <a:t>24.8.2020.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9AAB9-247C-4B3E-AB51-714B3ABF38A7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537485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4602-5339-4F84-B407-2DDB16AC5165}" type="datetimeFigureOut">
              <a:rPr lang="hr-HR" smtClean="0"/>
              <a:pPr/>
              <a:t>24.8.2020.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9AAB9-247C-4B3E-AB51-714B3ABF38A7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904713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4602-5339-4F84-B407-2DDB16AC5165}" type="datetimeFigureOut">
              <a:rPr lang="hr-HR" smtClean="0"/>
              <a:pPr/>
              <a:t>24.8.2020.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9AAB9-247C-4B3E-AB51-714B3ABF38A7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794319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4602-5339-4F84-B407-2DDB16AC5165}" type="datetimeFigureOut">
              <a:rPr lang="hr-HR" smtClean="0"/>
              <a:pPr/>
              <a:t>24.8.2020.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9AAB9-247C-4B3E-AB51-714B3ABF38A7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264672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4602-5339-4F84-B407-2DDB16AC5165}" type="datetimeFigureOut">
              <a:rPr lang="hr-HR" smtClean="0"/>
              <a:pPr/>
              <a:t>24.8.2020.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9AAB9-247C-4B3E-AB51-714B3ABF38A7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405789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4602-5339-4F84-B407-2DDB16AC5165}" type="datetimeFigureOut">
              <a:rPr lang="hr-HR" smtClean="0"/>
              <a:pPr/>
              <a:t>24.8.2020.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9AAB9-247C-4B3E-AB51-714B3ABF38A7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008019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4602-5339-4F84-B407-2DDB16AC5165}" type="datetimeFigureOut">
              <a:rPr lang="hr-HR" smtClean="0"/>
              <a:pPr/>
              <a:t>24.8.2020.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9AAB9-247C-4B3E-AB51-714B3ABF38A7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4248713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4602-5339-4F84-B407-2DDB16AC5165}" type="datetimeFigureOut">
              <a:rPr lang="hr-HR" smtClean="0"/>
              <a:pPr/>
              <a:t>24.8.2020.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9AAB9-247C-4B3E-AB51-714B3ABF38A7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728889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dirty="0" smtClean="0"/>
              <a:t>Uredite stil naslova matrice</a:t>
            </a:r>
            <a:endParaRPr lang="hr-HR" dirty="0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dirty="0" smtClean="0"/>
              <a:t>Uredite stilove teksta matrice</a:t>
            </a:r>
          </a:p>
          <a:p>
            <a:pPr lvl="1"/>
            <a:r>
              <a:rPr lang="hr-HR" dirty="0" smtClean="0"/>
              <a:t>Druga razina</a:t>
            </a:r>
          </a:p>
          <a:p>
            <a:pPr lvl="2"/>
            <a:r>
              <a:rPr lang="hr-HR" dirty="0" smtClean="0"/>
              <a:t>Treća razina</a:t>
            </a:r>
          </a:p>
          <a:p>
            <a:pPr lvl="3"/>
            <a:r>
              <a:rPr lang="hr-HR" dirty="0" smtClean="0"/>
              <a:t>Četvrta razina</a:t>
            </a:r>
          </a:p>
          <a:p>
            <a:pPr lvl="4"/>
            <a:r>
              <a:rPr lang="hr-HR" dirty="0" smtClean="0"/>
              <a:t>Peta razina</a:t>
            </a:r>
            <a:endParaRPr lang="hr-HR" dirty="0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24602-5339-4F84-B407-2DDB16AC5165}" type="datetimeFigureOut">
              <a:rPr lang="hr-HR" smtClean="0"/>
              <a:pPr/>
              <a:t>24.8.2020.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 dirty="0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E9AAB9-247C-4B3E-AB51-714B3ABF38A7}" type="slidenum">
              <a:rPr lang="hr-HR" smtClean="0"/>
              <a:pPr/>
              <a:t>‹#›</a:t>
            </a:fld>
            <a:endParaRPr lang="hr-HR"/>
          </a:p>
        </p:txBody>
      </p:sp>
      <p:pic>
        <p:nvPicPr>
          <p:cNvPr id="7" name="Slika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96897" y="185738"/>
            <a:ext cx="904875" cy="847725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8200" y="6311900"/>
            <a:ext cx="1657975" cy="432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54936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hyperlink" Target="https://www.e-sfera.hr/dodatni-digitalni-sadrzaji/4e666551-566b-4eda-8b12-d32cbf613f33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www.e-sfera.hr/dodatni-digitalni-sadrzaji/4e666551-566b-4eda-8b12-d32cbf613f33/" TargetMode="Externa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-sfera.hr/dodatni-digitalni-sadrzaji/4e666551-566b-4eda-8b12-d32cbf613f33/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www.e-sfera.hr/dodatni-digitalni-sadrzaji/4e666551-566b-4eda-8b12-d32cbf613f33/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-sfera.hr/dodatni-digitalni-sadrzaji/4e666551-566b-4eda-8b12-d32cbf613f33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-sfera.hr/dodatni-digitalni-sadrzaji/4e666551-566b-4eda-8b12-d32cbf613f33/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383177" y="196850"/>
            <a:ext cx="10659292" cy="909139"/>
          </a:xfrm>
        </p:spPr>
        <p:txBody>
          <a:bodyPr>
            <a:normAutofit fontScale="90000"/>
          </a:bodyPr>
          <a:lstStyle/>
          <a:p>
            <a:r>
              <a:rPr lang="hr-HR" b="1" dirty="0" smtClean="0">
                <a:solidFill>
                  <a:srgbClr val="3399FF"/>
                </a:solidFill>
              </a:rPr>
              <a:t>Izumiranje vrsta i utjecaj čovjeka</a:t>
            </a:r>
            <a:endParaRPr lang="hr-HR" b="1" dirty="0">
              <a:solidFill>
                <a:srgbClr val="3399FF"/>
              </a:solidFill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2351314" y="3143794"/>
            <a:ext cx="4937760" cy="548640"/>
          </a:xfrm>
        </p:spPr>
        <p:txBody>
          <a:bodyPr>
            <a:normAutofit fontScale="77500" lnSpcReduction="20000"/>
          </a:bodyPr>
          <a:lstStyle/>
          <a:p>
            <a:pPr algn="l"/>
            <a:endParaRPr lang="hr-HR" sz="5400" dirty="0" smtClean="0">
              <a:solidFill>
                <a:prstClr val="black"/>
              </a:solidFill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338" y="1297577"/>
            <a:ext cx="7996970" cy="45005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TekstniOkvir 5"/>
          <p:cNvSpPr txBox="1"/>
          <p:nvPr/>
        </p:nvSpPr>
        <p:spPr>
          <a:xfrm rot="20493091">
            <a:off x="8003178" y="5528071"/>
            <a:ext cx="3117669" cy="9233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rtlCol="0">
            <a:spAutoFit/>
          </a:bodyPr>
          <a:lstStyle/>
          <a:p>
            <a:r>
              <a:rPr lang="hr-HR" dirty="0"/>
              <a:t>"</a:t>
            </a:r>
            <a:r>
              <a:rPr lang="hr-HR" dirty="0" smtClean="0"/>
              <a:t>Ništa u biologiji nema </a:t>
            </a:r>
            <a:r>
              <a:rPr lang="hr-HR" dirty="0"/>
              <a:t>s</a:t>
            </a:r>
            <a:r>
              <a:rPr lang="hr-HR" dirty="0" smtClean="0"/>
              <a:t>misla, osim u svjetlu evolucije."</a:t>
            </a:r>
          </a:p>
          <a:p>
            <a:pPr algn="r"/>
            <a:r>
              <a:rPr lang="hr-HR" dirty="0" err="1" smtClean="0"/>
              <a:t>Theodosius</a:t>
            </a:r>
            <a:r>
              <a:rPr lang="hr-HR" dirty="0" smtClean="0"/>
              <a:t> </a:t>
            </a:r>
            <a:r>
              <a:rPr lang="hr-HR" dirty="0" err="1" smtClean="0"/>
              <a:t>Dobzhansky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1776430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65372" y="1247639"/>
            <a:ext cx="6165668" cy="4746308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247639"/>
            <a:ext cx="5852160" cy="4746308"/>
          </a:xfrm>
          <a:prstGeom prst="rect">
            <a:avLst/>
          </a:prstGeom>
        </p:spPr>
      </p:pic>
      <p:sp>
        <p:nvSpPr>
          <p:cNvPr id="8" name="TekstniOkvir 7"/>
          <p:cNvSpPr txBox="1"/>
          <p:nvPr/>
        </p:nvSpPr>
        <p:spPr>
          <a:xfrm>
            <a:off x="3317967" y="6217920"/>
            <a:ext cx="6426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Primjeri krivolova: </a:t>
            </a:r>
            <a:r>
              <a:rPr lang="hr-HR" dirty="0" smtClean="0"/>
              <a:t>a) </a:t>
            </a:r>
            <a:r>
              <a:rPr lang="hr-HR" dirty="0" smtClean="0"/>
              <a:t>radi kljova slonova, </a:t>
            </a:r>
            <a:r>
              <a:rPr lang="hr-HR" dirty="0" smtClean="0"/>
              <a:t>b) </a:t>
            </a:r>
            <a:r>
              <a:rPr lang="hr-HR" dirty="0" smtClean="0"/>
              <a:t>radi rogova nosoroga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3625785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296091"/>
            <a:ext cx="10515600" cy="618309"/>
          </a:xfrm>
        </p:spPr>
        <p:txBody>
          <a:bodyPr>
            <a:normAutofit/>
          </a:bodyPr>
          <a:lstStyle/>
          <a:p>
            <a:pPr algn="ctr"/>
            <a:r>
              <a:rPr lang="hr-HR" sz="3200" dirty="0" smtClean="0">
                <a:latin typeface="+mn-lt"/>
              </a:rPr>
              <a:t>Utjecaj čovjeka na raznolikost vrsta:</a:t>
            </a:r>
            <a:endParaRPr lang="hr-HR" sz="3200" dirty="0">
              <a:latin typeface="+mn-lt"/>
            </a:endParaRPr>
          </a:p>
        </p:txBody>
      </p:sp>
      <p:pic>
        <p:nvPicPr>
          <p:cNvPr id="5" name="Picture 17" descr="radFF051.jp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07781" y="2698750"/>
            <a:ext cx="1976438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8" descr="rad5FAAC.jp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40359" y="1209244"/>
            <a:ext cx="1606550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2" descr="rad908FB.jp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63156" y="3739333"/>
            <a:ext cx="1239838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0" descr="rad0A1A0.jpg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02493" y="1351325"/>
            <a:ext cx="1265237" cy="118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1" descr="radEA0EE.jpg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40359" y="3648846"/>
            <a:ext cx="1997075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kstniOkvir 9"/>
          <p:cNvSpPr txBox="1"/>
          <p:nvPr/>
        </p:nvSpPr>
        <p:spPr>
          <a:xfrm>
            <a:off x="3043634" y="6281607"/>
            <a:ext cx="8673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Od divljeg kupusa do: </a:t>
            </a:r>
            <a:r>
              <a:rPr lang="hr-HR" dirty="0" smtClean="0"/>
              <a:t>a) </a:t>
            </a:r>
            <a:r>
              <a:rPr lang="hr-HR" dirty="0" smtClean="0"/>
              <a:t>cvjetače, </a:t>
            </a:r>
            <a:r>
              <a:rPr lang="hr-HR" dirty="0" smtClean="0"/>
              <a:t>b) </a:t>
            </a:r>
            <a:r>
              <a:rPr lang="hr-HR" dirty="0" smtClean="0"/>
              <a:t>brokule, </a:t>
            </a:r>
            <a:r>
              <a:rPr lang="hr-HR" dirty="0" smtClean="0"/>
              <a:t>c) </a:t>
            </a:r>
            <a:r>
              <a:rPr lang="hr-HR" dirty="0" smtClean="0"/>
              <a:t>korabice, </a:t>
            </a:r>
            <a:r>
              <a:rPr lang="hr-HR" dirty="0" smtClean="0"/>
              <a:t>d) </a:t>
            </a:r>
            <a:r>
              <a:rPr lang="hr-HR" dirty="0" smtClean="0"/>
              <a:t>kelja pupčara (prokulica)</a:t>
            </a:r>
            <a:endParaRPr lang="hr-HR" dirty="0"/>
          </a:p>
        </p:txBody>
      </p:sp>
      <p:sp>
        <p:nvSpPr>
          <p:cNvPr id="11" name="TekstniOkvir 10"/>
          <p:cNvSpPr txBox="1"/>
          <p:nvPr/>
        </p:nvSpPr>
        <p:spPr>
          <a:xfrm>
            <a:off x="1188718" y="1781328"/>
            <a:ext cx="627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a)</a:t>
            </a:r>
            <a:endParaRPr lang="hr-HR" dirty="0"/>
          </a:p>
        </p:txBody>
      </p:sp>
      <p:sp>
        <p:nvSpPr>
          <p:cNvPr id="12" name="TekstniOkvir 11"/>
          <p:cNvSpPr txBox="1"/>
          <p:nvPr/>
        </p:nvSpPr>
        <p:spPr>
          <a:xfrm>
            <a:off x="7975476" y="4386517"/>
            <a:ext cx="627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d)</a:t>
            </a:r>
            <a:endParaRPr lang="hr-HR" dirty="0"/>
          </a:p>
        </p:txBody>
      </p:sp>
      <p:sp>
        <p:nvSpPr>
          <p:cNvPr id="13" name="TekstniOkvir 12"/>
          <p:cNvSpPr txBox="1"/>
          <p:nvPr/>
        </p:nvSpPr>
        <p:spPr>
          <a:xfrm>
            <a:off x="1194604" y="4386517"/>
            <a:ext cx="627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c)</a:t>
            </a:r>
            <a:endParaRPr lang="hr-HR" dirty="0"/>
          </a:p>
        </p:txBody>
      </p:sp>
      <p:sp>
        <p:nvSpPr>
          <p:cNvPr id="14" name="TekstniOkvir 13"/>
          <p:cNvSpPr txBox="1"/>
          <p:nvPr/>
        </p:nvSpPr>
        <p:spPr>
          <a:xfrm>
            <a:off x="7975476" y="1781328"/>
            <a:ext cx="627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b)</a:t>
            </a:r>
            <a:endParaRPr lang="hr-HR" dirty="0"/>
          </a:p>
        </p:txBody>
      </p:sp>
      <p:cxnSp>
        <p:nvCxnSpPr>
          <p:cNvPr id="16" name="Ravni poveznik sa strelicom 15"/>
          <p:cNvCxnSpPr>
            <a:stCxn id="5" idx="3"/>
          </p:cNvCxnSpPr>
          <p:nvPr/>
        </p:nvCxnSpPr>
        <p:spPr>
          <a:xfrm flipV="1">
            <a:off x="7084219" y="2465792"/>
            <a:ext cx="1378937" cy="14188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Ravni poveznik sa strelicom 19"/>
          <p:cNvCxnSpPr>
            <a:stCxn id="5" idx="1"/>
          </p:cNvCxnSpPr>
          <p:nvPr/>
        </p:nvCxnSpPr>
        <p:spPr>
          <a:xfrm flipH="1" flipV="1">
            <a:off x="3728844" y="2599767"/>
            <a:ext cx="1378937" cy="12848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Ravni poveznik sa strelicom 21"/>
          <p:cNvCxnSpPr>
            <a:stCxn id="5" idx="1"/>
            <a:endCxn id="9" idx="3"/>
          </p:cNvCxnSpPr>
          <p:nvPr/>
        </p:nvCxnSpPr>
        <p:spPr>
          <a:xfrm flipH="1">
            <a:off x="4237434" y="3884613"/>
            <a:ext cx="870347" cy="6865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Ravni poveznik sa strelicom 25"/>
          <p:cNvCxnSpPr>
            <a:stCxn id="5" idx="3"/>
          </p:cNvCxnSpPr>
          <p:nvPr/>
        </p:nvCxnSpPr>
        <p:spPr>
          <a:xfrm>
            <a:off x="7084219" y="3884613"/>
            <a:ext cx="1110547" cy="9747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74031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7236" y="1087349"/>
            <a:ext cx="5756364" cy="490415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57109" y="1087349"/>
            <a:ext cx="5756364" cy="4904150"/>
          </a:xfrm>
          <a:prstGeom prst="rect">
            <a:avLst/>
          </a:prstGeom>
        </p:spPr>
      </p:pic>
      <p:sp>
        <p:nvSpPr>
          <p:cNvPr id="5" name="TekstniOkvir 4"/>
          <p:cNvSpPr txBox="1"/>
          <p:nvPr/>
        </p:nvSpPr>
        <p:spPr>
          <a:xfrm>
            <a:off x="3666310" y="6252754"/>
            <a:ext cx="5364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Domaće svinje potječu od divljih: </a:t>
            </a:r>
            <a:r>
              <a:rPr lang="hr-HR" dirty="0" smtClean="0"/>
              <a:t>a) </a:t>
            </a:r>
            <a:r>
              <a:rPr lang="hr-HR" dirty="0" smtClean="0"/>
              <a:t>divlja, </a:t>
            </a:r>
            <a:r>
              <a:rPr lang="hr-HR" dirty="0" smtClean="0"/>
              <a:t>b) </a:t>
            </a:r>
            <a:r>
              <a:rPr lang="hr-HR" dirty="0" smtClean="0"/>
              <a:t>domaća</a:t>
            </a:r>
            <a:endParaRPr lang="hr-HR" dirty="0"/>
          </a:p>
        </p:txBody>
      </p:sp>
      <p:sp>
        <p:nvSpPr>
          <p:cNvPr id="2" name="TekstniOkvir 1"/>
          <p:cNvSpPr txBox="1"/>
          <p:nvPr/>
        </p:nvSpPr>
        <p:spPr>
          <a:xfrm>
            <a:off x="422368" y="335489"/>
            <a:ext cx="1854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>
                <a:hlinkClick r:id="rId4"/>
              </a:rPr>
              <a:t>Zanimljivosti</a:t>
            </a:r>
            <a:endParaRPr lang="hr-HR" sz="24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77294" y="87354"/>
            <a:ext cx="857022" cy="957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437968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400" dirty="0" smtClean="0"/>
              <a:t>odabiranje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400" dirty="0" smtClean="0"/>
              <a:t>kontrolirano križanje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hr-HR" sz="2400" dirty="0" smtClean="0"/>
              <a:t>sorta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hr-HR" sz="2400" dirty="0" smtClean="0"/>
              <a:t>pasmina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hr-HR" sz="2400" dirty="0"/>
          </a:p>
        </p:txBody>
      </p:sp>
      <p:pic>
        <p:nvPicPr>
          <p:cNvPr id="5" name="Picture 5" descr="radAC7B9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60366" y="4153987"/>
            <a:ext cx="5913028" cy="20290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Picture 10" descr="rad4734C.jp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20594" y="1550964"/>
            <a:ext cx="3352800" cy="22566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Picture 5" descr="rad9E0DE.jp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60366" y="307181"/>
            <a:ext cx="2335212" cy="35004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3026704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400" dirty="0"/>
              <a:t>kloniranje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400" dirty="0"/>
              <a:t>GMO </a:t>
            </a:r>
            <a:r>
              <a:rPr lang="hr-HR" sz="2400" dirty="0" smtClean="0"/>
              <a:t>organizmi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hr-HR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hr-HR" sz="24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hr-HR" sz="2400" dirty="0"/>
          </a:p>
          <a:p>
            <a:r>
              <a:rPr lang="hr-HR" sz="2400" dirty="0" smtClean="0">
                <a:hlinkClick r:id="rId2"/>
              </a:rPr>
              <a:t>Vizualno</a:t>
            </a:r>
            <a:endParaRPr lang="hr-HR" sz="2400" dirty="0"/>
          </a:p>
          <a:p>
            <a:endParaRPr lang="hr-HR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2780" y="160292"/>
            <a:ext cx="5386251" cy="31376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2780" y="3550512"/>
            <a:ext cx="5386251" cy="31376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ezervirano mjesto sadržaja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18866" y="4765233"/>
            <a:ext cx="857022" cy="957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388288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336766"/>
          </a:xfrm>
        </p:spPr>
        <p:txBody>
          <a:bodyPr/>
          <a:lstStyle/>
          <a:p>
            <a:r>
              <a:rPr lang="hr-HR" dirty="0" smtClean="0">
                <a:latin typeface="+mn-lt"/>
              </a:rPr>
              <a:t>Opstanak čovjeka:</a:t>
            </a:r>
            <a:endParaRPr lang="hr-HR" dirty="0">
              <a:latin typeface="+mn-lt"/>
            </a:endParaRPr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96962" y="1331822"/>
            <a:ext cx="6818811" cy="4537166"/>
          </a:xfrm>
          <a:prstGeom prst="rect">
            <a:avLst/>
          </a:prstGeom>
        </p:spPr>
      </p:pic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400" dirty="0" smtClean="0"/>
              <a:t>poremećaji prirodne ravnoteže</a:t>
            </a:r>
            <a:endParaRPr lang="hr-HR" sz="2400" dirty="0"/>
          </a:p>
        </p:txBody>
      </p:sp>
    </p:spTree>
    <p:extLst>
      <p:ext uri="{BB962C8B-B14F-4D97-AF65-F5344CB8AC3E}">
        <p14:creationId xmlns:p14="http://schemas.microsoft.com/office/powerpoint/2010/main" xmlns="" val="1692236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772025" y="1236618"/>
            <a:ext cx="7115175" cy="4632370"/>
          </a:xfrm>
          <a:prstGeom prst="rect">
            <a:avLst/>
          </a:prstGeom>
        </p:spPr>
      </p:pic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400" dirty="0" smtClean="0"/>
              <a:t>održivi razvoj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400" dirty="0" smtClean="0"/>
              <a:t>uporaba obnovljivih izvora energije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hr-HR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hr-HR" sz="2400" dirty="0" smtClean="0"/>
          </a:p>
          <a:p>
            <a:r>
              <a:rPr lang="hr-HR" sz="2400" dirty="0" smtClean="0">
                <a:hlinkClick r:id="rId3"/>
              </a:rPr>
              <a:t>Provjeri znanje</a:t>
            </a:r>
            <a:endParaRPr lang="hr-HR" sz="2400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9057" y="4696884"/>
            <a:ext cx="977900" cy="96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564769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20834" y="252276"/>
            <a:ext cx="7620000" cy="5848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kstniOkvir 4"/>
          <p:cNvSpPr txBox="1"/>
          <p:nvPr/>
        </p:nvSpPr>
        <p:spPr>
          <a:xfrm>
            <a:off x="2895600" y="6365966"/>
            <a:ext cx="6470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Prikaz razvoja živog svijeta tijekom Zemljine geološke prošlosti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9044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284514"/>
          </a:xfrm>
        </p:spPr>
        <p:txBody>
          <a:bodyPr/>
          <a:lstStyle/>
          <a:p>
            <a:r>
              <a:rPr lang="hr-HR" dirty="0" smtClean="0">
                <a:latin typeface="+mn-lt"/>
              </a:rPr>
              <a:t>Izumiranje vrsta:</a:t>
            </a:r>
            <a:endParaRPr lang="hr-HR" dirty="0">
              <a:latin typeface="+mn-lt"/>
            </a:endParaRP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endParaRPr lang="hr-HR" sz="24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400" dirty="0" smtClean="0"/>
              <a:t>5 razdoblja u Zemljinoj prošlosti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400" dirty="0" smtClean="0"/>
              <a:t>pad meteorita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400" dirty="0" smtClean="0"/>
              <a:t>promjena klime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400" dirty="0" smtClean="0"/>
              <a:t>nedostatak hrane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hr-HR" sz="2400" dirty="0"/>
          </a:p>
          <a:p>
            <a:r>
              <a:rPr lang="hr-HR" sz="2400" dirty="0" smtClean="0">
                <a:hlinkClick r:id="rId2"/>
              </a:rPr>
              <a:t>Zanimljivosti</a:t>
            </a:r>
            <a:endParaRPr lang="hr-HR" sz="2400" dirty="0"/>
          </a:p>
        </p:txBody>
      </p:sp>
      <p:pic>
        <p:nvPicPr>
          <p:cNvPr id="1028" name="Picture 4" descr="artistički, meteor pada na zemlj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85806" y="1257300"/>
            <a:ext cx="5138058" cy="42230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sp>
        <p:nvSpPr>
          <p:cNvPr id="6" name="Rezervirano mjesto sadržaja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47046" y="4911054"/>
            <a:ext cx="857022" cy="957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234516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21920" y="1216206"/>
            <a:ext cx="4406537" cy="39322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96882" y="1216205"/>
            <a:ext cx="4399918" cy="39322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45577" y="1216206"/>
            <a:ext cx="3690345" cy="39322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kstniOkvir 8"/>
          <p:cNvSpPr txBox="1"/>
          <p:nvPr/>
        </p:nvSpPr>
        <p:spPr>
          <a:xfrm>
            <a:off x="1554397" y="5608320"/>
            <a:ext cx="9152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Izumrli organizmi: </a:t>
            </a:r>
            <a:r>
              <a:rPr lang="hr-HR" dirty="0" smtClean="0"/>
              <a:t>a) </a:t>
            </a:r>
            <a:r>
              <a:rPr lang="hr-HR" dirty="0" smtClean="0"/>
              <a:t>i </a:t>
            </a:r>
            <a:r>
              <a:rPr lang="hr-HR" dirty="0" smtClean="0"/>
              <a:t>b) </a:t>
            </a:r>
            <a:r>
              <a:rPr lang="hr-HR" dirty="0" err="1" smtClean="0"/>
              <a:t>dinosauri</a:t>
            </a:r>
            <a:r>
              <a:rPr lang="hr-HR" dirty="0" smtClean="0"/>
              <a:t> </a:t>
            </a:r>
            <a:r>
              <a:rPr lang="hr-HR" i="1" dirty="0" smtClean="0"/>
              <a:t>(grč. </a:t>
            </a:r>
            <a:r>
              <a:rPr lang="hr-HR" i="1" dirty="0" err="1"/>
              <a:t>d</a:t>
            </a:r>
            <a:r>
              <a:rPr lang="hr-HR" i="1" dirty="0" err="1" smtClean="0"/>
              <a:t>einos</a:t>
            </a:r>
            <a:r>
              <a:rPr lang="hr-HR" i="1" dirty="0" smtClean="0"/>
              <a:t> – strašan i </a:t>
            </a:r>
            <a:r>
              <a:rPr lang="hr-HR" i="1" dirty="0" err="1" smtClean="0"/>
              <a:t>sauros</a:t>
            </a:r>
            <a:r>
              <a:rPr lang="hr-HR" i="1" dirty="0"/>
              <a:t> </a:t>
            </a:r>
            <a:r>
              <a:rPr lang="hr-HR" i="1" dirty="0" smtClean="0"/>
              <a:t>– gušter)</a:t>
            </a:r>
            <a:r>
              <a:rPr lang="hr-HR" dirty="0" smtClean="0"/>
              <a:t>,</a:t>
            </a:r>
            <a:r>
              <a:rPr lang="hr-HR" i="1" dirty="0" smtClean="0"/>
              <a:t> </a:t>
            </a:r>
            <a:r>
              <a:rPr lang="hr-HR" dirty="0" smtClean="0"/>
              <a:t>c) </a:t>
            </a:r>
            <a:r>
              <a:rPr lang="hr-HR" dirty="0" smtClean="0"/>
              <a:t>mamut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341157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878388" y="1149531"/>
            <a:ext cx="6590800" cy="4867955"/>
          </a:xfrm>
          <a:prstGeom prst="rect">
            <a:avLst/>
          </a:prstGeom>
        </p:spPr>
      </p:pic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400" dirty="0"/>
              <a:t>d</a:t>
            </a:r>
            <a:r>
              <a:rPr lang="hr-HR" sz="2400" dirty="0" smtClean="0"/>
              <a:t>rvenaste </a:t>
            </a:r>
            <a:r>
              <a:rPr lang="hr-HR" sz="2400" dirty="0" err="1" smtClean="0"/>
              <a:t>papratnjače</a:t>
            </a:r>
            <a:endParaRPr lang="hr-HR" sz="24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400" dirty="0" smtClean="0"/>
              <a:t>kameni ugljen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400" dirty="0" smtClean="0"/>
              <a:t>fosilno gorivo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hr-HR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hr-HR" sz="24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hr-HR" sz="2400" dirty="0"/>
          </a:p>
          <a:p>
            <a:r>
              <a:rPr lang="hr-HR" sz="2400" dirty="0" smtClean="0">
                <a:hlinkClick r:id="rId3"/>
              </a:rPr>
              <a:t>Istraži</a:t>
            </a:r>
            <a:endParaRPr lang="hr-HR" sz="24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57740" y="4607521"/>
            <a:ext cx="948166" cy="906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275697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6336075" cy="822960"/>
          </a:xfrm>
        </p:spPr>
        <p:txBody>
          <a:bodyPr/>
          <a:lstStyle/>
          <a:p>
            <a:pPr algn="ctr"/>
            <a:r>
              <a:rPr lang="hr-HR" dirty="0" smtClean="0">
                <a:latin typeface="+mn-lt"/>
              </a:rPr>
              <a:t>Utjecaj čovjeka na izumiranje vrsta:</a:t>
            </a:r>
            <a:endParaRPr lang="hr-HR" dirty="0">
              <a:latin typeface="+mn-lt"/>
            </a:endParaRPr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773784" y="1356757"/>
            <a:ext cx="5111930" cy="5212874"/>
          </a:xfrm>
          <a:prstGeom prst="rect">
            <a:avLst/>
          </a:prstGeom>
        </p:spPr>
      </p:pic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400" dirty="0" smtClean="0"/>
              <a:t>moderna poljoprivreda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400" dirty="0" smtClean="0"/>
              <a:t>isušivanje močvara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400" dirty="0" smtClean="0"/>
              <a:t>krčenje šuma</a:t>
            </a:r>
          </a:p>
          <a:p>
            <a:endParaRPr lang="hr-HR" sz="2400" dirty="0"/>
          </a:p>
        </p:txBody>
      </p:sp>
    </p:spTree>
    <p:extLst>
      <p:ext uri="{BB962C8B-B14F-4D97-AF65-F5344CB8AC3E}">
        <p14:creationId xmlns:p14="http://schemas.microsoft.com/office/powerpoint/2010/main" xmlns="" val="3927108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104811" y="1166949"/>
            <a:ext cx="6677886" cy="4702039"/>
          </a:xfrm>
          <a:prstGeom prst="rect">
            <a:avLst/>
          </a:prstGeom>
        </p:spPr>
      </p:pic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400" dirty="0" smtClean="0"/>
              <a:t>strane invazivne vrste – </a:t>
            </a:r>
            <a:r>
              <a:rPr lang="hr-HR" sz="2400" dirty="0" err="1" smtClean="0"/>
              <a:t>nezavičajne</a:t>
            </a:r>
            <a:r>
              <a:rPr lang="hr-HR" sz="2400" dirty="0" smtClean="0"/>
              <a:t> vrste, prirodno ne obitavaju u određenom ekosustavu, dospjele namjernim ili nenamjernim širenjem, negativno utječu na </a:t>
            </a:r>
            <a:r>
              <a:rPr lang="hr-HR" sz="2400" dirty="0" err="1" smtClean="0"/>
              <a:t>bioraznolikost</a:t>
            </a:r>
            <a:r>
              <a:rPr lang="hr-HR" sz="2400" dirty="0" smtClean="0"/>
              <a:t>, zdravlje ljudi ili uzrokuju ekonomsku štetu</a:t>
            </a:r>
            <a:endParaRPr lang="hr-HR" sz="2400" dirty="0"/>
          </a:p>
        </p:txBody>
      </p:sp>
    </p:spTree>
    <p:extLst>
      <p:ext uri="{BB962C8B-B14F-4D97-AF65-F5344CB8AC3E}">
        <p14:creationId xmlns:p14="http://schemas.microsoft.com/office/powerpoint/2010/main" xmlns="" val="2418119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52458" y="1232330"/>
            <a:ext cx="6139542" cy="4746308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232330"/>
            <a:ext cx="5930537" cy="4746308"/>
          </a:xfrm>
          <a:prstGeom prst="rect">
            <a:avLst/>
          </a:prstGeom>
        </p:spPr>
      </p:pic>
      <p:sp>
        <p:nvSpPr>
          <p:cNvPr id="7" name="TekstniOkvir 6"/>
          <p:cNvSpPr txBox="1"/>
          <p:nvPr/>
        </p:nvSpPr>
        <p:spPr>
          <a:xfrm>
            <a:off x="3213462" y="6252755"/>
            <a:ext cx="6871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Strana invazivna i domaća zaštićena vrsta: </a:t>
            </a:r>
            <a:r>
              <a:rPr lang="hr-HR" dirty="0" smtClean="0"/>
              <a:t>a) </a:t>
            </a:r>
            <a:r>
              <a:rPr lang="hr-HR" dirty="0" smtClean="0"/>
              <a:t>signalni rak, </a:t>
            </a:r>
            <a:r>
              <a:rPr lang="hr-HR" dirty="0" smtClean="0"/>
              <a:t>b) </a:t>
            </a:r>
            <a:r>
              <a:rPr lang="hr-HR" dirty="0" smtClean="0"/>
              <a:t>riječni rak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2825267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772025" y="1166949"/>
            <a:ext cx="7097758" cy="5007428"/>
          </a:xfrm>
          <a:prstGeom prst="rect">
            <a:avLst/>
          </a:prstGeom>
        </p:spPr>
      </p:pic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400" dirty="0" smtClean="0"/>
              <a:t>pretjerani lov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hr-HR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hr-HR" sz="2400" dirty="0" smtClean="0"/>
          </a:p>
          <a:p>
            <a:r>
              <a:rPr lang="hr-HR" sz="2400" dirty="0" smtClean="0">
                <a:hlinkClick r:id="rId3"/>
              </a:rPr>
              <a:t>Istraži</a:t>
            </a:r>
            <a:endParaRPr lang="hr-HR" sz="24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57741" y="3204279"/>
            <a:ext cx="948166" cy="906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589196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705</TotalTime>
  <Words>223</Words>
  <Application>Microsoft Office PowerPoint</Application>
  <PresentationFormat>Custom</PresentationFormat>
  <Paragraphs>56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Tema sustava Office</vt:lpstr>
      <vt:lpstr>Izumiranje vrsta i utjecaj čovjeka</vt:lpstr>
      <vt:lpstr>Slide 2</vt:lpstr>
      <vt:lpstr>Izumiranje vrsta:</vt:lpstr>
      <vt:lpstr>Slide 4</vt:lpstr>
      <vt:lpstr>Slide 5</vt:lpstr>
      <vt:lpstr>Utjecaj čovjeka na izumiranje vrsta:</vt:lpstr>
      <vt:lpstr>Slide 7</vt:lpstr>
      <vt:lpstr>Slide 8</vt:lpstr>
      <vt:lpstr>Slide 9</vt:lpstr>
      <vt:lpstr>Slide 10</vt:lpstr>
      <vt:lpstr>Utjecaj čovjeka na raznolikost vrsta:</vt:lpstr>
      <vt:lpstr>Slide 12</vt:lpstr>
      <vt:lpstr>Slide 13</vt:lpstr>
      <vt:lpstr>Slide 14</vt:lpstr>
      <vt:lpstr>Opstanak čovjeka:</vt:lpstr>
      <vt:lpstr>Slide 16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Održavanje ravnotežnih uvjeta u organizmu</dc:title>
  <dc:creator>Sanja Irić Šironja</dc:creator>
  <cp:lastModifiedBy>sk-mpovalec</cp:lastModifiedBy>
  <cp:revision>72</cp:revision>
  <dcterms:created xsi:type="dcterms:W3CDTF">2019-08-12T09:58:08Z</dcterms:created>
  <dcterms:modified xsi:type="dcterms:W3CDTF">2020-08-24T06:54:49Z</dcterms:modified>
</cp:coreProperties>
</file>